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7" r:id="rId5"/>
    <p:sldId id="268" r:id="rId6"/>
    <p:sldId id="269" r:id="rId7"/>
    <p:sldId id="270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4238" autoAdjust="0"/>
    <p:restoredTop sz="86364" autoAdjust="0"/>
  </p:normalViewPr>
  <p:slideViewPr>
    <p:cSldViewPr>
      <p:cViewPr varScale="1">
        <p:scale>
          <a:sx n="46" d="100"/>
          <a:sy n="46" d="100"/>
        </p:scale>
        <p:origin x="-11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0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10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27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2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noProof="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sk-SK" b="1" noProof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b="1" noProof="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endParaRPr lang="sk-SK" b="1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noProof="0" dirty="0" err="1" smtClean="0">
                <a:solidFill>
                  <a:srgbClr val="29C1AF"/>
                </a:solidFill>
              </a:rPr>
              <a:t>Newton’s</a:t>
            </a:r>
            <a:r>
              <a:rPr lang="sk-SK" noProof="0" dirty="0" smtClean="0">
                <a:solidFill>
                  <a:srgbClr val="29C1AF"/>
                </a:solidFill>
              </a:rPr>
              <a:t> </a:t>
            </a:r>
            <a:r>
              <a:rPr lang="sk-SK" noProof="0" dirty="0" err="1" smtClean="0">
                <a:solidFill>
                  <a:srgbClr val="29C1AF"/>
                </a:solidFill>
              </a:rPr>
              <a:t>laws</a:t>
            </a:r>
            <a:r>
              <a:rPr lang="sk-SK" noProof="0" dirty="0" smtClean="0">
                <a:solidFill>
                  <a:srgbClr val="29C1AF"/>
                </a:solidFill>
              </a:rPr>
              <a:t> </a:t>
            </a:r>
            <a:r>
              <a:rPr lang="sk-SK" noProof="0" dirty="0" err="1" smtClean="0">
                <a:solidFill>
                  <a:srgbClr val="29C1AF"/>
                </a:solidFill>
              </a:rPr>
              <a:t>of</a:t>
            </a:r>
            <a:r>
              <a:rPr lang="sk-SK" noProof="0" dirty="0" smtClean="0">
                <a:solidFill>
                  <a:srgbClr val="29C1AF"/>
                </a:solidFill>
              </a:rPr>
              <a:t> </a:t>
            </a:r>
            <a:r>
              <a:rPr lang="sk-SK" noProof="0" dirty="0" err="1" smtClean="0">
                <a:solidFill>
                  <a:srgbClr val="29C1AF"/>
                </a:solidFill>
              </a:rPr>
              <a:t>motion</a:t>
            </a:r>
            <a:endParaRPr lang="sk-SK" noProof="0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k-SK" sz="3000" noProof="0" dirty="0"/>
              <a:t>Sir </a:t>
            </a:r>
            <a:r>
              <a:rPr lang="sk-SK" sz="3000" noProof="0" dirty="0" err="1"/>
              <a:t>Isaac</a:t>
            </a:r>
            <a:r>
              <a:rPr lang="sk-SK" sz="3000" noProof="0" dirty="0"/>
              <a:t> Newton (1642 - 1727) bol anglický matematik, astronóm, teológ, autor a fyzik.</a:t>
            </a:r>
          </a:p>
          <a:p>
            <a:pPr>
              <a:spcBef>
                <a:spcPts val="0"/>
              </a:spcBef>
            </a:pPr>
            <a:endParaRPr lang="sk-SK" sz="3000" noProof="0" dirty="0" smtClean="0"/>
          </a:p>
          <a:p>
            <a:pPr>
              <a:spcBef>
                <a:spcPts val="0"/>
              </a:spcBef>
            </a:pPr>
            <a:r>
              <a:rPr lang="sk-SK" sz="3000" noProof="0" dirty="0" smtClean="0"/>
              <a:t>Je </a:t>
            </a:r>
            <a:r>
              <a:rPr lang="sk-SK" sz="3000" noProof="0" dirty="0"/>
              <a:t>považovaný za jedného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3000" noProof="0" dirty="0"/>
              <a:t>z najvýznamnejších vedcov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3000" noProof="0" dirty="0"/>
              <a:t>všetkých čias a kľúčovú </a:t>
            </a:r>
          </a:p>
          <a:p>
            <a:pPr marL="355600" indent="0">
              <a:spcBef>
                <a:spcPts val="0"/>
              </a:spcBef>
              <a:buNone/>
            </a:pPr>
            <a:r>
              <a:rPr lang="sk-SK" sz="3000" noProof="0" dirty="0"/>
              <a:t>osobnosť vo vedeckej revolúcii.</a:t>
            </a:r>
          </a:p>
          <a:p>
            <a:pPr>
              <a:spcBef>
                <a:spcPts val="0"/>
              </a:spcBef>
            </a:pPr>
            <a:endParaRPr lang="sk-SK" sz="3000" noProof="0" dirty="0" smtClean="0"/>
          </a:p>
          <a:p>
            <a:pPr>
              <a:spcBef>
                <a:spcPts val="0"/>
              </a:spcBef>
            </a:pPr>
            <a:r>
              <a:rPr lang="sk-SK" sz="3000" noProof="0" dirty="0" smtClean="0"/>
              <a:t>Newton </a:t>
            </a:r>
            <a:r>
              <a:rPr lang="sk-SK" sz="3000" noProof="0" dirty="0"/>
              <a:t>sformuloval zákony pohybu a univerzálnej gravitácie, ktoré dominovali vedeckému názoru na fyzický vesmír. Vypracoval tri pohybové zákony, ktoré riadia pohyb všetkých objektov v každom čase a za každých okolností</a:t>
            </a:r>
            <a:r>
              <a:rPr lang="sk-SK" sz="3000" noProof="0" dirty="0" smtClean="0"/>
              <a:t>.</a:t>
            </a:r>
            <a:endParaRPr lang="sk-SK" sz="3000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84784"/>
            <a:ext cx="1781802" cy="24540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sk-SK" sz="3200" b="1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Newtonov zákon:</a:t>
            </a:r>
            <a:r>
              <a:rPr lang="sk-SK" sz="3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objekt zotrváva v pokoji alebo v rovnomernom priamočiarom pohybe, kým nie je nútený vonkajšími silami tento svoj stav zmeniť.</a:t>
            </a:r>
          </a:p>
          <a:p>
            <a:pPr rtl="0" eaLnBrk="1" latinLnBrk="0" hangingPunct="1"/>
            <a:endParaRPr lang="sk-SK" sz="3200" noProof="0" dirty="0" smtClean="0">
              <a:effectLst/>
            </a:endParaRPr>
          </a:p>
          <a:p>
            <a:pPr rtl="0" eaLnBrk="1" latinLnBrk="0" hangingPunct="1"/>
            <a:r>
              <a:rPr lang="sk-SK" sz="3200" b="1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Newtonov zákon:</a:t>
            </a:r>
            <a:r>
              <a:rPr lang="sk-SK" sz="3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sila pôsobiaca na teleso sa rovná veľkosti zmeny hybnosti telesa.</a:t>
            </a:r>
          </a:p>
          <a:p>
            <a:pPr rtl="0" eaLnBrk="1" latinLnBrk="0" hangingPunct="1"/>
            <a:endParaRPr lang="sk-SK" sz="2800" noProof="0" dirty="0" smtClean="0">
              <a:effectLst/>
            </a:endParaRPr>
          </a:p>
          <a:p>
            <a:pPr rtl="0" eaLnBrk="1" latinLnBrk="0" hangingPunct="1"/>
            <a:r>
              <a:rPr lang="sk-SK" sz="3200" b="1" i="0" u="sng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Newtonov zákon:</a:t>
            </a:r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pre každú akciu existuje rovnako veľká, ale opačná reakcia.</a:t>
            </a:r>
            <a:endParaRPr lang="sk-SK" sz="2800" noProof="0" dirty="0" smtClean="0">
              <a:effectLst/>
            </a:endParaRPr>
          </a:p>
          <a:p>
            <a:pPr marL="0" indent="0">
              <a:buNone/>
            </a:pPr>
            <a:endParaRPr lang="sk-SK" sz="3000" noProof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28604"/>
                <a:ext cx="8363272" cy="6240756"/>
              </a:xfrm>
            </p:spPr>
            <p:txBody>
              <a:bodyPr>
                <a:normAutofit/>
              </a:bodyPr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sk-SK" sz="3000" b="1" noProof="0" dirty="0" smtClean="0"/>
                  <a:t>2</a:t>
                </a:r>
                <a:r>
                  <a:rPr lang="sk-SK" sz="3200" b="1" kern="1200" noProof="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pohybový zákon:</a:t>
                </a:r>
                <a:endParaRPr lang="sk-SK" sz="3000" b="1" noProof="0" dirty="0" smtClean="0"/>
              </a:p>
              <a:p>
                <a:pPr marL="0" indent="0" algn="ctr">
                  <a:buNone/>
                </a:pPr>
                <a:endParaRPr lang="sk-SK" sz="3000" noProof="0" dirty="0" smtClean="0"/>
              </a:p>
              <a:p>
                <a:r>
                  <a:rPr lang="sk-SK" sz="3000" i="1" noProof="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Výsledná sila (F) pôsobiaca na objekt sa rovná súčinu jeho hmotnosti (m) a zrýchlenia (a) alebo </a:t>
                </a:r>
                <a14:m>
                  <m:oMath xmlns:m="http://schemas.openxmlformats.org/officeDocument/2006/math">
                    <m:r>
                      <a:rPr lang="sk-SK" sz="3000" b="0" i="1" noProof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𝐹</m:t>
                    </m:r>
                    <m:r>
                      <a:rPr lang="sk-SK" sz="3000" b="0" i="1" noProof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sk-SK" sz="3000" b="0" i="1" noProof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sk-SK" sz="3000" b="0" i="1" noProof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sk-SK" sz="3000" b="0" i="1" noProof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endParaRPr lang="sk-SK" noProof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28604"/>
                <a:ext cx="8363272" cy="6240756"/>
              </a:xfrm>
              <a:blipFill rotWithShape="1">
                <a:blip r:embed="rId4"/>
                <a:stretch>
                  <a:fillRect l="-1458" t="-127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602004"/>
              </p:ext>
            </p:extLst>
          </p:nvPr>
        </p:nvGraphicFramePr>
        <p:xfrm>
          <a:off x="3733800" y="2768600"/>
          <a:ext cx="18653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584200" imgH="203200" progId="Equation.3">
                  <p:embed/>
                </p:oleObj>
              </mc:Choice>
              <mc:Fallback>
                <p:oleObj name="Equation" r:id="rId5" imgW="584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309" r="-3412" b="-21690"/>
                      <a:stretch>
                        <a:fillRect/>
                      </a:stretch>
                    </p:blipFill>
                    <p:spPr bwMode="auto">
                      <a:xfrm>
                        <a:off x="3733800" y="2768600"/>
                        <a:ext cx="1865313" cy="7318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419350" y="3705225"/>
            <a:ext cx="1806575" cy="1890085"/>
            <a:chOff x="500" y="1961"/>
            <a:chExt cx="1138" cy="1628"/>
          </a:xfrm>
        </p:grpSpPr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500" y="2184"/>
              <a:ext cx="1138" cy="1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 algn="l"/>
              <a:r>
                <a:rPr lang="ja-JP" altLang="en-US" sz="2000" b="1" dirty="0">
                  <a:solidFill>
                    <a:srgbClr val="990099"/>
                  </a:solidFill>
                </a:rPr>
                <a:t>“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sigma</a:t>
              </a:r>
              <a:r>
                <a:rPr lang="ja-JP" altLang="en-US" sz="2000" b="1" dirty="0">
                  <a:solidFill>
                    <a:srgbClr val="990099"/>
                  </a:solidFill>
                </a:rPr>
                <a:t>”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 = </a:t>
              </a:r>
              <a:r>
                <a:rPr lang="sk-SK" altLang="ja-JP" sz="2000" b="1" dirty="0" smtClean="0">
                  <a:solidFill>
                    <a:srgbClr val="990099"/>
                  </a:solidFill>
                </a:rPr>
                <a:t>súčet všetkých pôsobiacich síl, alebo celková sila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.</a:t>
              </a:r>
              <a:endParaRPr lang="en-US" altLang="el-GR" sz="2000" b="1" dirty="0">
                <a:solidFill>
                  <a:srgbClr val="990099"/>
                </a:solidFill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1096" y="1961"/>
              <a:ext cx="26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238753" y="3700465"/>
            <a:ext cx="2773855" cy="1131888"/>
            <a:chOff x="1700" y="1936"/>
            <a:chExt cx="2574" cy="713"/>
          </a:xfrm>
        </p:grpSpPr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700" y="2184"/>
              <a:ext cx="257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el-GR" sz="2000" b="1" i="1" dirty="0">
                  <a:solidFill>
                    <a:srgbClr val="990099"/>
                  </a:solidFill>
                </a:rPr>
                <a:t>F</a:t>
              </a:r>
              <a:r>
                <a:rPr lang="en-US" altLang="el-GR" sz="2000" b="1" dirty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a </a:t>
              </a:r>
              <a:r>
                <a:rPr lang="en-US" altLang="el-GR" sz="2000" b="1" i="1" dirty="0" err="1">
                  <a:solidFill>
                    <a:srgbClr val="990099"/>
                  </a:solidFill>
                </a:rPr>
                <a:t>a</a:t>
              </a:r>
              <a:endParaRPr lang="en-US" altLang="el-GR" sz="2000" b="1" dirty="0">
                <a:solidFill>
                  <a:srgbClr val="990099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sk-SK" altLang="el-GR" sz="2000" b="1" dirty="0" smtClean="0">
                  <a:solidFill>
                    <a:srgbClr val="990099"/>
                  </a:solidFill>
                </a:rPr>
                <a:t>sú vektory, hmotnosť a </a:t>
              </a:r>
            </a:p>
            <a:p>
              <a:pPr>
                <a:lnSpc>
                  <a:spcPct val="70000"/>
                </a:lnSpc>
              </a:pPr>
              <a:r>
                <a:rPr lang="sk-SK" altLang="el-GR" sz="2000" b="1" dirty="0" smtClean="0">
                  <a:solidFill>
                    <a:srgbClr val="990099"/>
                  </a:solidFill>
                </a:rPr>
                <a:t>zrýchlenie</a:t>
              </a:r>
              <a:endParaRPr lang="en-US" altLang="el-GR" sz="2000" b="1" dirty="0">
                <a:solidFill>
                  <a:srgbClr val="990099"/>
                </a:solidFill>
              </a:endParaRPr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 flipH="1" flipV="1">
              <a:off x="1712" y="1936"/>
              <a:ext cx="24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836716"/>
              </p:ext>
            </p:extLst>
          </p:nvPr>
        </p:nvGraphicFramePr>
        <p:xfrm>
          <a:off x="3923928" y="5085184"/>
          <a:ext cx="15811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7" imgW="495300" imgH="406400" progId="Equation.3">
                  <p:embed/>
                </p:oleObj>
              </mc:Choice>
              <mc:Fallback>
                <p:oleObj name="Equation" r:id="rId7" imgW="49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309" r="-3412" b="-21690"/>
                      <a:stretch>
                        <a:fillRect/>
                      </a:stretch>
                    </p:blipFill>
                    <p:spPr bwMode="auto">
                      <a:xfrm>
                        <a:off x="3923928" y="5085184"/>
                        <a:ext cx="1581150" cy="146367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5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967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pohybový zákon</a:t>
            </a:r>
            <a:r>
              <a:rPr lang="sk-SK" sz="3000" b="1" noProof="0" dirty="0" smtClean="0"/>
              <a:t>: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noProof="0" dirty="0" smtClean="0"/>
              <a:t>Ak je hmotnosť uvádzaná v kilogramoch (kg) a  zrýchlenie </a:t>
            </a:r>
            <a:r>
              <a:rPr lang="sk-SK" sz="3000" noProof="0" dirty="0" err="1" smtClean="0"/>
              <a:t>is</a:t>
            </a:r>
            <a:r>
              <a:rPr lang="sk-SK" sz="3000" noProof="0" dirty="0" smtClean="0"/>
              <a:t> in m/s/s (alebo m/s</a:t>
            </a:r>
            <a:r>
              <a:rPr lang="sk-SK" sz="3000" baseline="30000" noProof="0" dirty="0" smtClean="0"/>
              <a:t>2</a:t>
            </a:r>
            <a:r>
              <a:rPr lang="sk-SK" sz="3000" noProof="0" dirty="0" smtClean="0"/>
              <a:t>), jednotka sily je udávaná v newtonoch (N).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3000" b="1" noProof="0" dirty="0" smtClean="0"/>
              <a:t>1 N = </a:t>
            </a:r>
            <a:r>
              <a:rPr lang="sk-SK" sz="3200" dirty="0" smtClean="0"/>
              <a:t>je množstvo sily, ktoré udeľuje telesu s hmotnosťou 1 kilogram zrýchlenie 1 m·s</a:t>
            </a:r>
            <a:r>
              <a:rPr lang="sk-SK" sz="3200" baseline="30000" dirty="0" smtClean="0"/>
              <a:t>−2</a:t>
            </a:r>
            <a:r>
              <a:rPr lang="sk-SK" sz="3000" b="1" noProof="0" dirty="0" smtClean="0"/>
              <a:t>.</a:t>
            </a:r>
          </a:p>
          <a:p>
            <a:pPr marL="0" indent="0">
              <a:buNone/>
            </a:pPr>
            <a:endParaRPr lang="sk-SK" sz="3000" u="sng" noProof="0" dirty="0" smtClean="0"/>
          </a:p>
          <a:p>
            <a:r>
              <a:rPr lang="sk-SK" sz="3000" u="sng" dirty="0" smtClean="0"/>
              <a:t>Príklad</a:t>
            </a:r>
            <a:r>
              <a:rPr lang="sk-SK" sz="3000" noProof="0" dirty="0" smtClean="0"/>
              <a:t>: Aká sila je potrebná </a:t>
            </a:r>
            <a:r>
              <a:rPr lang="sk-SK" sz="3000" dirty="0" smtClean="0"/>
              <a:t>aby vozidlo s hmotnosťou 1400 kg dosiahlo zrýchlenie 2 m</a:t>
            </a:r>
            <a:r>
              <a:rPr lang="sk-SK" sz="2800" dirty="0" smtClean="0"/>
              <a:t>·s</a:t>
            </a:r>
            <a:r>
              <a:rPr lang="sk-SK" sz="2800" baseline="30000" dirty="0" smtClean="0"/>
              <a:t>−2</a:t>
            </a:r>
            <a:r>
              <a:rPr lang="sk-SK" sz="3000" dirty="0" smtClean="0"/>
              <a:t>?</a:t>
            </a:r>
            <a:endParaRPr lang="sk-SK" sz="3000" noProof="0" dirty="0" smtClean="0"/>
          </a:p>
          <a:p>
            <a:pPr marL="971550" lvl="1" indent="-514350">
              <a:buFont typeface="+mj-lt"/>
              <a:buAutoNum type="arabicPeriod"/>
            </a:pPr>
            <a:r>
              <a:rPr lang="sk-SK" sz="2600" noProof="0" dirty="0" smtClean="0"/>
              <a:t>Použi vzorec </a:t>
            </a:r>
            <a:r>
              <a:rPr lang="sk-SK" sz="2600" noProof="0" dirty="0" smtClean="0">
                <a:solidFill>
                  <a:srgbClr val="FF0000"/>
                </a:solidFill>
              </a:rPr>
              <a:t>(F = ma)</a:t>
            </a:r>
          </a:p>
          <a:p>
            <a:pPr marL="971550" lvl="1" indent="-514350">
              <a:buFont typeface="+mj-lt"/>
              <a:buAutoNum type="arabicPeriod"/>
            </a:pPr>
            <a:r>
              <a:rPr lang="sk-SK" sz="2600" noProof="0" dirty="0" smtClean="0"/>
              <a:t>Doplň známe hodnoty a jednotky </a:t>
            </a:r>
            <a:r>
              <a:rPr lang="sk-SK" sz="2600" noProof="0" dirty="0" smtClean="0">
                <a:solidFill>
                  <a:srgbClr val="FF0000"/>
                </a:solidFill>
              </a:rPr>
              <a:t>(F = 1400 kg x 2 </a:t>
            </a:r>
            <a:r>
              <a:rPr lang="sk-SK" sz="2600" dirty="0" smtClean="0">
                <a:solidFill>
                  <a:srgbClr val="FF0000"/>
                </a:solidFill>
              </a:rPr>
              <a:t>m·s</a:t>
            </a:r>
            <a:r>
              <a:rPr lang="sk-SK" sz="2600" baseline="30000" dirty="0" smtClean="0">
                <a:solidFill>
                  <a:srgbClr val="FF0000"/>
                </a:solidFill>
              </a:rPr>
              <a:t>−2</a:t>
            </a:r>
            <a:r>
              <a:rPr lang="sk-SK" sz="2600" dirty="0" smtClean="0">
                <a:solidFill>
                  <a:srgbClr val="FF0000"/>
                </a:solidFill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sk-SK" sz="2600" noProof="0" dirty="0" smtClean="0"/>
              <a:t>Vypočítajte </a:t>
            </a:r>
            <a:r>
              <a:rPr lang="sk-SK" sz="2600" noProof="0" dirty="0" smtClean="0">
                <a:solidFill>
                  <a:srgbClr val="FF0000"/>
                </a:solidFill>
              </a:rPr>
              <a:t>(2800 kg.</a:t>
            </a:r>
            <a:r>
              <a:rPr lang="sk-SK" sz="2600" dirty="0" smtClean="0">
                <a:solidFill>
                  <a:srgbClr val="FF0000"/>
                </a:solidFill>
              </a:rPr>
              <a:t> m·s</a:t>
            </a:r>
            <a:r>
              <a:rPr lang="sk-SK" sz="2600" baseline="30000" dirty="0" smtClean="0">
                <a:solidFill>
                  <a:srgbClr val="FF0000"/>
                </a:solidFill>
              </a:rPr>
              <a:t>−2</a:t>
            </a:r>
            <a:r>
              <a:rPr lang="sk-SK" sz="2600" noProof="0" dirty="0" smtClean="0">
                <a:solidFill>
                  <a:srgbClr val="FF0000"/>
                </a:solidFill>
              </a:rPr>
              <a:t> alebo 2800 N)</a:t>
            </a:r>
          </a:p>
          <a:p>
            <a:pPr marL="0" indent="0">
              <a:buNone/>
            </a:pP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pohybový zákon</a:t>
            </a:r>
            <a:r>
              <a:rPr lang="sk-SK" sz="3000" b="1" noProof="0" dirty="0" smtClean="0"/>
              <a:t>: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noProof="0" dirty="0" smtClean="0"/>
              <a:t>Tento zákon dokazuje, že rôzne objekty na Zemi sa zrýchľujú </a:t>
            </a:r>
            <a:r>
              <a:rPr lang="sk-SK" sz="3000" b="1" u="sng" noProof="0" dirty="0" smtClean="0"/>
              <a:t>rovnakou rýchlosťou</a:t>
            </a:r>
            <a:r>
              <a:rPr lang="sk-SK" sz="3000" noProof="0" dirty="0" smtClean="0"/>
              <a:t>, aj keď na nich pôsobia </a:t>
            </a:r>
            <a:r>
              <a:rPr lang="sk-SK" sz="3000" b="1" u="sng" noProof="0" dirty="0" smtClean="0"/>
              <a:t>rôzne sily</a:t>
            </a:r>
            <a:r>
              <a:rPr lang="sk-SK" sz="3000" noProof="0" dirty="0" smtClean="0"/>
              <a:t>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Objekty s rôznou hmotnosťou sa zrýchľujú na Zemi </a:t>
            </a:r>
            <a:r>
              <a:rPr lang="sk-SK" sz="3000" b="1" u="sng" noProof="0" dirty="0" smtClean="0"/>
              <a:t>rovnakou rýchlosťou</a:t>
            </a:r>
            <a:r>
              <a:rPr lang="sk-SK" sz="3000" noProof="0" dirty="0" smtClean="0"/>
              <a:t>. Kvôli druhému pohybovému zákonu však </a:t>
            </a:r>
            <a:r>
              <a:rPr lang="sk-SK" sz="3000" b="1" noProof="0" dirty="0" smtClean="0"/>
              <a:t>nepôsobia na Zem rovnakou silou</a:t>
            </a:r>
            <a:r>
              <a:rPr lang="sk-SK" sz="3000" noProof="0" dirty="0" smtClean="0"/>
              <a:t> (pozri nasledujúci snímok).</a:t>
            </a:r>
          </a:p>
          <a:p>
            <a:pPr marL="0" indent="0">
              <a:buNone/>
            </a:pP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1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pohybový zákon</a:t>
            </a:r>
            <a:r>
              <a:rPr lang="sk-SK" sz="3000" b="1" noProof="0" dirty="0" smtClean="0"/>
              <a:t>:</a:t>
            </a:r>
          </a:p>
          <a:p>
            <a:pPr marL="0" indent="0">
              <a:buNone/>
            </a:pP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7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1268760"/>
            <a:ext cx="4038600" cy="3949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455068" y="5445224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 N = 10 kg x 9.8 m/s/s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8868" y="5445224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9.8 N = 1 kg x 9.8 m/s/s</a:t>
            </a:r>
          </a:p>
        </p:txBody>
      </p:sp>
    </p:spTree>
    <p:extLst>
      <p:ext uri="{BB962C8B-B14F-4D97-AF65-F5344CB8AC3E}">
        <p14:creationId xmlns:p14="http://schemas.microsoft.com/office/powerpoint/2010/main" val="283023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pohybový zákon</a:t>
            </a:r>
            <a:r>
              <a:rPr lang="sk-SK" sz="3000" b="1" noProof="0" dirty="0" smtClean="0"/>
              <a:t>: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3000" noProof="0" dirty="0" smtClean="0"/>
              <a:t>Sily nie sú priamo pozorovateľné, ale ich účinok je dobre viditeľný. Druhý Newtonov zákon definuje silu ako účinok zrýchlenia hmoty.</a:t>
            </a:r>
          </a:p>
          <a:p>
            <a:endParaRPr lang="sk-SK" sz="3000" noProof="0" dirty="0" smtClean="0"/>
          </a:p>
          <a:p>
            <a:r>
              <a:rPr lang="sk-SK" sz="3000" noProof="0" dirty="0" smtClean="0"/>
              <a:t>Celková sila (nazývaná aj výsledná) spôsobí zrýchlenie objektu.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608" y="5229200"/>
            <a:ext cx="61722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8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4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3000" b="1" noProof="0" dirty="0" smtClean="0"/>
              <a:t>Zdroje: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r>
              <a:rPr lang="sk-SK" sz="2000" noProof="0" dirty="0" smtClean="0">
                <a:hlinkClick r:id="rId3"/>
              </a:rPr>
              <a:t>https://www.slideshare.net/wilsone/newtons-laws-of-motion-1949387</a:t>
            </a:r>
          </a:p>
          <a:p>
            <a:r>
              <a:rPr lang="sk-SK" sz="2000" noProof="0" dirty="0" smtClean="0">
                <a:hlinkClick r:id="rId3"/>
              </a:rPr>
              <a:t>https://www.slideshare.net/pvnkmrksk/newtons-laws-of-motion-2587754</a:t>
            </a:r>
          </a:p>
          <a:p>
            <a:r>
              <a:rPr lang="sk-SK" sz="2000" noProof="0" dirty="0" smtClean="0">
                <a:hlinkClick r:id="rId3"/>
              </a:rPr>
              <a:t>https://www.grc.nasa.gov/www/k-12/airplane/newton.html</a:t>
            </a:r>
          </a:p>
          <a:p>
            <a:r>
              <a:rPr lang="sk-SK" sz="2000" noProof="0" dirty="0" smtClean="0">
                <a:hlinkClick r:id="rId3"/>
              </a:rPr>
              <a:t>http://www.physics4kids.com/files/motion_laws.html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4"/>
              </a:rPr>
              <a:t>https://phet.colorado.edu/en/simulation/forces-and-motion-basics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5"/>
              </a:rPr>
              <a:t>https://www.youtube.com/watch?time_continue=370&amp;v=KvPF0cQUW7s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6"/>
              </a:rPr>
              <a:t>https://www.youtube.com/watch?v=NYVMlmL0BPQ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7"/>
              </a:rPr>
              <a:t>https://www.youtube.com/watch?v=3jVHQ8bECIs</a:t>
            </a:r>
            <a:r>
              <a:rPr lang="sk-SK" sz="2000" noProof="0" dirty="0" smtClean="0"/>
              <a:t> </a:t>
            </a:r>
          </a:p>
          <a:p>
            <a:r>
              <a:rPr lang="sk-SK" sz="2000" noProof="0" dirty="0" smtClean="0">
                <a:hlinkClick r:id="rId8"/>
              </a:rPr>
              <a:t>https://www.youtube.com/watch?v=Ixf9ZyZaE9Q</a:t>
            </a:r>
            <a:r>
              <a:rPr lang="sk-SK" sz="2000" noProof="0" dirty="0" smtClean="0"/>
              <a:t> </a:t>
            </a:r>
          </a:p>
          <a:p>
            <a:pPr marL="0" indent="0">
              <a:buNone/>
            </a:pPr>
            <a:endParaRPr lang="sk-SK" sz="2000" noProof="0" dirty="0" smtClean="0"/>
          </a:p>
          <a:p>
            <a:endParaRPr lang="sk-SK" sz="2000" noProof="0" dirty="0" smtClean="0"/>
          </a:p>
          <a:p>
            <a:pPr marL="0" indent="0">
              <a:buNone/>
            </a:pPr>
            <a:r>
              <a:rPr lang="sk-SK" sz="3000" noProof="0" dirty="0" smtClean="0"/>
              <a:t>                 </a:t>
            </a:r>
          </a:p>
          <a:p>
            <a:pPr marL="0" indent="0">
              <a:buNone/>
            </a:pPr>
            <a:endParaRPr lang="sk-SK" sz="3000" noProof="0" dirty="0" smtClean="0"/>
          </a:p>
          <a:p>
            <a:pPr marL="0" indent="0">
              <a:buNone/>
            </a:pPr>
            <a:endParaRPr lang="sk-S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385</Words>
  <Application>Microsoft Office PowerPoint</Application>
  <PresentationFormat>Prezentácia na obrazovke (4:3)</PresentationFormat>
  <Paragraphs>76</Paragraphs>
  <Slides>9</Slides>
  <Notes>8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Course Name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52</cp:revision>
  <dcterms:created xsi:type="dcterms:W3CDTF">2017-03-08T21:43:37Z</dcterms:created>
  <dcterms:modified xsi:type="dcterms:W3CDTF">2018-05-28T21:21:42Z</dcterms:modified>
</cp:coreProperties>
</file>